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7" r:id="rId1"/>
  </p:sldMasterIdLst>
  <p:notesMasterIdLst>
    <p:notesMasterId r:id="rId69"/>
  </p:notesMasterIdLst>
  <p:sldIdLst>
    <p:sldId id="306" r:id="rId2"/>
    <p:sldId id="316" r:id="rId3"/>
    <p:sldId id="312" r:id="rId4"/>
    <p:sldId id="384" r:id="rId5"/>
    <p:sldId id="318" r:id="rId6"/>
    <p:sldId id="443" r:id="rId7"/>
    <p:sldId id="489" r:id="rId8"/>
    <p:sldId id="428" r:id="rId9"/>
    <p:sldId id="321" r:id="rId10"/>
    <p:sldId id="320" r:id="rId11"/>
    <p:sldId id="397" r:id="rId12"/>
    <p:sldId id="398" r:id="rId13"/>
    <p:sldId id="385" r:id="rId14"/>
    <p:sldId id="322" r:id="rId15"/>
    <p:sldId id="495" r:id="rId16"/>
    <p:sldId id="496" r:id="rId17"/>
    <p:sldId id="323" r:id="rId18"/>
    <p:sldId id="324" r:id="rId19"/>
    <p:sldId id="497" r:id="rId20"/>
    <p:sldId id="498" r:id="rId21"/>
    <p:sldId id="499" r:id="rId22"/>
    <p:sldId id="500" r:id="rId23"/>
    <p:sldId id="501" r:id="rId24"/>
    <p:sldId id="502" r:id="rId25"/>
    <p:sldId id="386" r:id="rId26"/>
    <p:sldId id="403" r:id="rId27"/>
    <p:sldId id="534" r:id="rId28"/>
    <p:sldId id="404" r:id="rId29"/>
    <p:sldId id="329" r:id="rId30"/>
    <p:sldId id="387" r:id="rId31"/>
    <p:sldId id="409" r:id="rId32"/>
    <p:sldId id="410" r:id="rId33"/>
    <p:sldId id="451" r:id="rId34"/>
    <p:sldId id="452" r:id="rId35"/>
    <p:sldId id="533" r:id="rId36"/>
    <p:sldId id="503" r:id="rId37"/>
    <p:sldId id="383" r:id="rId38"/>
    <p:sldId id="506" r:id="rId39"/>
    <p:sldId id="505" r:id="rId40"/>
    <p:sldId id="508" r:id="rId41"/>
    <p:sldId id="509" r:id="rId42"/>
    <p:sldId id="510" r:id="rId43"/>
    <p:sldId id="511" r:id="rId44"/>
    <p:sldId id="512" r:id="rId45"/>
    <p:sldId id="513" r:id="rId46"/>
    <p:sldId id="514" r:id="rId47"/>
    <p:sldId id="515" r:id="rId48"/>
    <p:sldId id="504" r:id="rId49"/>
    <p:sldId id="507" r:id="rId50"/>
    <p:sldId id="518" r:id="rId51"/>
    <p:sldId id="519" r:id="rId52"/>
    <p:sldId id="520" r:id="rId53"/>
    <p:sldId id="521" r:id="rId54"/>
    <p:sldId id="522" r:id="rId55"/>
    <p:sldId id="516" r:id="rId56"/>
    <p:sldId id="524" r:id="rId57"/>
    <p:sldId id="525" r:id="rId58"/>
    <p:sldId id="526" r:id="rId59"/>
    <p:sldId id="527" r:id="rId60"/>
    <p:sldId id="528" r:id="rId61"/>
    <p:sldId id="535" r:id="rId62"/>
    <p:sldId id="529" r:id="rId63"/>
    <p:sldId id="530" r:id="rId64"/>
    <p:sldId id="531" r:id="rId65"/>
    <p:sldId id="532" r:id="rId66"/>
    <p:sldId id="517" r:id="rId67"/>
    <p:sldId id="303" r:id="rId68"/>
  </p:sldIdLst>
  <p:sldSz cx="9144000" cy="6858000" type="screen4x3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5153"/>
    <a:srgbClr val="8A8A8A"/>
    <a:srgbClr val="6B6B6B"/>
    <a:srgbClr val="264DAE"/>
    <a:srgbClr val="4ADAD7"/>
    <a:srgbClr val="90A3A6"/>
    <a:srgbClr val="EDDFF5"/>
    <a:srgbClr val="493B93"/>
    <a:srgbClr val="808080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80" autoAdjust="0"/>
    <p:restoredTop sz="76174" autoAdjust="0"/>
  </p:normalViewPr>
  <p:slideViewPr>
    <p:cSldViewPr snapToGrid="0">
      <p:cViewPr varScale="1">
        <p:scale>
          <a:sx n="59" d="100"/>
          <a:sy n="59" d="100"/>
        </p:scale>
        <p:origin x="214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33006-993C-46CE-BE81-A42F2D8A6269}" type="datetimeFigureOut">
              <a:rPr lang="en-US" smtClean="0"/>
              <a:t>9/29/2015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2CD79-D36A-4E01-AE1C-064887FE9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72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1.1.1.1 Networks in Our Daily</a:t>
            </a:r>
            <a:r>
              <a:rPr lang="en-US" baseline="0" dirty="0" smtClean="0"/>
              <a:t> Lives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1.2.1.2</a:t>
            </a:r>
            <a:r>
              <a:rPr lang="en-US" baseline="0" dirty="0" smtClean="0"/>
              <a:t> End Devices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1.2.1.3 Intermediary</a:t>
            </a:r>
            <a:r>
              <a:rPr lang="en-US" baseline="0" dirty="0" smtClean="0"/>
              <a:t> Network Devices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1.2.1.4 Network Media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1.2.1.4 Network Media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1.2.1.5 Network</a:t>
            </a:r>
            <a:r>
              <a:rPr lang="en-US" baseline="0" dirty="0" smtClean="0"/>
              <a:t> Representations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1.2.1.5 Network</a:t>
            </a:r>
            <a:r>
              <a:rPr lang="en-US" baseline="0" dirty="0" smtClean="0"/>
              <a:t> Representations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1.2.1.6</a:t>
            </a:r>
            <a:r>
              <a:rPr lang="en-US" baseline="0" dirty="0" smtClean="0"/>
              <a:t> Topology Diagrams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1.2.1.6</a:t>
            </a:r>
            <a:r>
              <a:rPr lang="en-US" baseline="0" dirty="0" smtClean="0"/>
              <a:t> Topology Diagrams (Cont.)</a:t>
            </a:r>
          </a:p>
          <a:p>
            <a:r>
              <a:rPr lang="en-US" baseline="0" dirty="0" smtClean="0"/>
              <a:t>1.2.1.7 Activity – Network Component Representations and </a:t>
            </a:r>
            <a:r>
              <a:rPr lang="en-US" baseline="0" dirty="0" err="1" smtClean="0"/>
              <a:t>Fucntions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1.2.2.1</a:t>
            </a:r>
            <a:r>
              <a:rPr lang="en-US" sz="1200" baseline="0" dirty="0" smtClean="0"/>
              <a:t> Types of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1.2.2.1 Types of Networks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227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1.1.1.2</a:t>
            </a:r>
            <a:r>
              <a:rPr lang="en-US" baseline="0" dirty="0" smtClean="0"/>
              <a:t> </a:t>
            </a:r>
            <a:r>
              <a:rPr lang="en-US" sz="1200" dirty="0" smtClean="0"/>
              <a:t>Technology Then and Now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1.2.2.2</a:t>
            </a:r>
            <a:r>
              <a:rPr lang="en-US" sz="1200" baseline="0" dirty="0" smtClean="0"/>
              <a:t> </a:t>
            </a:r>
            <a:r>
              <a:rPr lang="en-US" sz="1200" dirty="0" smtClean="0"/>
              <a:t>Local Area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1.2.2.3</a:t>
            </a:r>
            <a:r>
              <a:rPr lang="en-US" baseline="0" dirty="0" smtClean="0"/>
              <a:t> Wide Area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1.2.3.1 The Internet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1.2.3.2 Intranets</a:t>
            </a:r>
            <a:r>
              <a:rPr lang="en-US" baseline="0" dirty="0" smtClean="0"/>
              <a:t> and Extranets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1.2.4.1 Internet Access Technologies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1.2.4.2</a:t>
            </a:r>
            <a:r>
              <a:rPr lang="en-US" baseline="0" dirty="0" smtClean="0"/>
              <a:t> </a:t>
            </a:r>
            <a:r>
              <a:rPr lang="en-US" sz="1200" dirty="0" smtClean="0"/>
              <a:t>Home and Small Office Internet Connections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1.2.4.3 Business Internet Connections</a:t>
            </a:r>
          </a:p>
          <a:p>
            <a:r>
              <a:rPr lang="en-US" baseline="0" dirty="0" smtClean="0"/>
              <a:t>1.2.4.4 Packet Tracer – Help and Navigation Tips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1.2.4.5 Packet Tracer – Network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181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1.3.1.1 Traditional Separate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1.3.1.2</a:t>
            </a:r>
            <a:r>
              <a:rPr lang="en-US" baseline="0" dirty="0" smtClean="0"/>
              <a:t> The </a:t>
            </a:r>
            <a:r>
              <a:rPr lang="en-US" dirty="0" smtClean="0"/>
              <a:t>Converging Networks</a:t>
            </a:r>
          </a:p>
          <a:p>
            <a:r>
              <a:rPr lang="en-US" dirty="0" smtClean="0"/>
              <a:t>1.3.1.3 Lab –</a:t>
            </a:r>
            <a:r>
              <a:rPr lang="en-US" baseline="0" dirty="0" smtClean="0"/>
              <a:t> Researching Converged Network Services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1.1.1.3</a:t>
            </a:r>
            <a:r>
              <a:rPr lang="en-US" baseline="0" dirty="0" smtClean="0"/>
              <a:t> No Boundaries</a:t>
            </a:r>
          </a:p>
          <a:p>
            <a:r>
              <a:rPr lang="en-US" baseline="0" dirty="0" smtClean="0"/>
              <a:t>1.1.1.4 Networks Support the Way We Learn</a:t>
            </a:r>
          </a:p>
          <a:p>
            <a:r>
              <a:rPr lang="en-US" baseline="0" dirty="0" smtClean="0"/>
              <a:t>1.1.1.5 Networks Support the Way We Communicate</a:t>
            </a:r>
          </a:p>
          <a:p>
            <a:r>
              <a:rPr lang="en-US" baseline="0" dirty="0" smtClean="0"/>
              <a:t>1.1.1.6 Networks Support the Way We Work</a:t>
            </a:r>
          </a:p>
          <a:p>
            <a:r>
              <a:rPr lang="en-US" baseline="0" dirty="0" smtClean="0"/>
              <a:t>1.1.1.7 Networks Support the Way We Play</a:t>
            </a:r>
          </a:p>
          <a:p>
            <a:r>
              <a:rPr lang="en-US" baseline="0" dirty="0" smtClean="0"/>
              <a:t>1.1.1.8 Lab - Researching Network Collaboration Tools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1.3.2.1</a:t>
            </a:r>
            <a:r>
              <a:rPr lang="en-US" baseline="0" dirty="0" smtClean="0"/>
              <a:t> Network Architecture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1.3.2.2</a:t>
            </a:r>
            <a:r>
              <a:rPr lang="en-US" baseline="0" dirty="0" smtClean="0"/>
              <a:t> Fault Tolerance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1.3.2.3</a:t>
            </a:r>
            <a:r>
              <a:rPr lang="en-US" baseline="0" dirty="0" smtClean="0"/>
              <a:t> Scalability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1.3.2.4</a:t>
            </a:r>
            <a:r>
              <a:rPr lang="en-US" baseline="0" dirty="0" smtClean="0"/>
              <a:t> Quality of Service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1.3.2.5</a:t>
            </a:r>
            <a:r>
              <a:rPr lang="en-US" baseline="0" dirty="0" smtClean="0"/>
              <a:t> Security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1.3.2.5</a:t>
            </a:r>
            <a:r>
              <a:rPr lang="en-US" baseline="0" dirty="0" smtClean="0"/>
              <a:t> Security (Cont.)</a:t>
            </a:r>
          </a:p>
          <a:p>
            <a:r>
              <a:rPr lang="en-US" baseline="0" dirty="0" smtClean="0"/>
              <a:t>1.3.2.6 Activity – Network Architecture Requirements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181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1.4.1.1</a:t>
            </a:r>
            <a:r>
              <a:rPr lang="en-US" baseline="0" dirty="0" smtClean="0"/>
              <a:t> New Trends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1.4.1.2</a:t>
            </a:r>
            <a:r>
              <a:rPr lang="en-US" baseline="0" dirty="0" smtClean="0"/>
              <a:t> Bring Your Own Device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1.4.1.3</a:t>
            </a:r>
            <a:r>
              <a:rPr lang="en-US" baseline="0" dirty="0" smtClean="0"/>
              <a:t> Online Collaboration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1.1.2.1</a:t>
            </a:r>
            <a:r>
              <a:rPr lang="en-US" baseline="0" dirty="0" smtClean="0"/>
              <a:t> Networks of Many Sizes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1.4.1.4</a:t>
            </a:r>
            <a:r>
              <a:rPr lang="en-US" baseline="0" dirty="0" smtClean="0"/>
              <a:t> Video Communication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1.4.1.5</a:t>
            </a:r>
            <a:r>
              <a:rPr lang="en-US" baseline="0" dirty="0" smtClean="0"/>
              <a:t> Cloud Computing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1.4.2.1</a:t>
            </a:r>
            <a:r>
              <a:rPr lang="en-US" baseline="0" dirty="0" smtClean="0"/>
              <a:t> Technology Trends in the Home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1.4.2.2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Powerline</a:t>
            </a:r>
            <a:r>
              <a:rPr lang="en-US" baseline="0" dirty="0" smtClean="0"/>
              <a:t> Networking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1.4.2.3</a:t>
            </a:r>
            <a:r>
              <a:rPr lang="en-US" baseline="0" dirty="0" smtClean="0"/>
              <a:t> Wireless Broadband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1.4.3.1 Security Threats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1.4.3.1</a:t>
            </a:r>
            <a:r>
              <a:rPr lang="en-US" baseline="0" dirty="0" smtClean="0"/>
              <a:t> Security Threats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9455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1.4.3.2</a:t>
            </a:r>
            <a:r>
              <a:rPr lang="en-US" baseline="0" dirty="0" smtClean="0"/>
              <a:t> Security Solutions</a:t>
            </a:r>
          </a:p>
          <a:p>
            <a:r>
              <a:rPr lang="en-US" baseline="0" dirty="0" smtClean="0"/>
              <a:t>1.4.3.3 Activity – Identify Network Security Terminology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1.4.4.1</a:t>
            </a:r>
            <a:r>
              <a:rPr lang="en-US" baseline="0" dirty="0" smtClean="0"/>
              <a:t> Cisco Network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1.4.4.2</a:t>
            </a:r>
            <a:r>
              <a:rPr lang="en-US" baseline="0" dirty="0" smtClean="0"/>
              <a:t>  CCNA</a:t>
            </a:r>
          </a:p>
          <a:p>
            <a:r>
              <a:rPr lang="en-US" dirty="0" smtClean="0"/>
              <a:t>1.4.4.3</a:t>
            </a:r>
            <a:r>
              <a:rPr lang="en-US" baseline="0" dirty="0" smtClean="0"/>
              <a:t> Lab – Researching IT and Networking Job Opportunities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1.1.2.2</a:t>
            </a:r>
            <a:r>
              <a:rPr lang="en-US" baseline="0" dirty="0" smtClean="0"/>
              <a:t> </a:t>
            </a:r>
            <a:r>
              <a:rPr lang="en-US" sz="1200" dirty="0" smtClean="0"/>
              <a:t>Clients and Servers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1.5.1.1</a:t>
            </a:r>
            <a:r>
              <a:rPr lang="en-US" baseline="0" dirty="0" smtClean="0"/>
              <a:t> Class Activity – Draw Your Concept of the Internet Now</a:t>
            </a:r>
          </a:p>
          <a:p>
            <a:r>
              <a:rPr lang="en-US" baseline="0" smtClean="0"/>
              <a:t>1.5.1.2 Video - Warriors </a:t>
            </a:r>
            <a:r>
              <a:rPr lang="en-US" baseline="0" dirty="0" smtClean="0"/>
              <a:t>of the Net</a:t>
            </a:r>
          </a:p>
          <a:p>
            <a:r>
              <a:rPr lang="en-US" baseline="0" dirty="0" smtClean="0"/>
              <a:t>1.5.1.3  Chapter 1: Exploring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18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1.1.2.3 </a:t>
            </a:r>
            <a:r>
              <a:rPr lang="en-US" sz="1200" dirty="0" smtClean="0"/>
              <a:t>Peer-to-Peer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1.2.1.1 </a:t>
            </a:r>
            <a:r>
              <a:rPr lang="en-US" sz="1200" dirty="0" smtClean="0"/>
              <a:t>Overview of Network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1.2.1.1 </a:t>
            </a:r>
            <a:r>
              <a:rPr lang="en-US" sz="1200" dirty="0" smtClean="0"/>
              <a:t>Overview of Network Components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1.2.1.1 </a:t>
            </a:r>
            <a:r>
              <a:rPr lang="en-US" sz="1200" dirty="0" smtClean="0"/>
              <a:t>Overview of Network Components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6"/>
            <a:ext cx="3657600" cy="384721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Speaker Name</a:t>
            </a: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algn="l" defTabSz="914400" rtl="0" eaLnBrk="1" latinLnBrk="0" hangingPunct="1">
              <a:lnSpc>
                <a:spcPts val="6200"/>
              </a:lnSpc>
              <a:spcBef>
                <a:spcPct val="0"/>
              </a:spcBef>
              <a:buNone/>
              <a:defRPr lang="en-US" sz="5400" b="0" kern="1200" dirty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pic>
        <p:nvPicPr>
          <p:cNvPr id="44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2068" y="330200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862154"/>
            <a:ext cx="3657600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2" y="5231003"/>
            <a:ext cx="3657600" cy="297004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339745"/>
            <a:ext cx="4103687" cy="4965700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4984231" y="1416140"/>
            <a:ext cx="3759720" cy="4599033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20000"/>
                  <a:lumOff val="80000"/>
                </a:schemeClr>
              </a:gs>
              <a:gs pos="47000">
                <a:schemeClr val="bg1"/>
              </a:gs>
              <a:gs pos="100000">
                <a:srgbClr val="EDDFF5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221224" y="1747683"/>
            <a:ext cx="3236976" cy="1900292"/>
          </a:xfrm>
        </p:spPr>
        <p:txBody>
          <a:bodyPr/>
          <a:lstStyle>
            <a:lvl1pPr marL="114300" indent="-114300">
              <a:buFontTx/>
              <a:buNone/>
              <a:defRPr sz="2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5310124" y="4876800"/>
            <a:ext cx="3044497" cy="326243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4990141" y="1335313"/>
            <a:ext cx="1" cy="4760687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3259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301752"/>
            <a:ext cx="4123944" cy="838200"/>
          </a:xfrm>
        </p:spPr>
        <p:txBody>
          <a:bodyPr vert="horz" lIns="82296" tIns="45720" rIns="82296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600200"/>
            <a:ext cx="4142232" cy="452628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406400" indent="0">
              <a:buClr>
                <a:schemeClr val="accent5"/>
              </a:buClr>
              <a:buFontTx/>
              <a:buNone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600200"/>
            <a:ext cx="4005072" cy="452628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406400" indent="0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None/>
              <a:defRPr>
                <a:solidFill>
                  <a:schemeClr val="tx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818887" y="301752"/>
            <a:ext cx="3951308" cy="8382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Two Column</a:t>
            </a:r>
            <a:b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</a:b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Title Right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16000">
                    <a:schemeClr val="tx2"/>
                  </a:gs>
                  <a:gs pos="100000">
                    <a:srgbClr val="28A7DF"/>
                  </a:gs>
                </a:gsLst>
                <a:lin ang="1800000" scaled="0"/>
                <a:tileRect/>
              </a:gradFill>
              <a:effectLst/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486587" y="777667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5" y="1866900"/>
            <a:ext cx="2622550" cy="4391025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74" y="1866900"/>
            <a:ext cx="2593975" cy="4362450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275388" y="1866900"/>
            <a:ext cx="2633662" cy="4333875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 noChangeAspect="1"/>
          </p:cNvSpPr>
          <p:nvPr>
            <p:ph type="body" sz="quarter" idx="17"/>
          </p:nvPr>
        </p:nvSpPr>
        <p:spPr>
          <a:xfrm>
            <a:off x="219456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3255264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20"/>
          <p:cNvSpPr>
            <a:spLocks noGrp="1" noChangeAspect="1"/>
          </p:cNvSpPr>
          <p:nvPr>
            <p:ph type="body" sz="quarter" idx="19"/>
          </p:nvPr>
        </p:nvSpPr>
        <p:spPr>
          <a:xfrm>
            <a:off x="6247902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082817" y="869003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6083084" y="869003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439710"/>
            <a:ext cx="8567244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4" y="1476375"/>
            <a:ext cx="8439461" cy="430530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6" y="6062114"/>
            <a:ext cx="7461250" cy="276999"/>
          </a:xfrm>
        </p:spPr>
        <p:txBody>
          <a:bodyPr wrap="square" anchor="b" anchorCtr="0">
            <a:spAutoFit/>
          </a:bodyPr>
          <a:lstStyle>
            <a:lvl1pPr algn="l" defTabSz="804863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rgbClr val="435153"/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5430244"/>
            <a:ext cx="8558698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600200"/>
            <a:ext cx="4005072" cy="374904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>
                    <a:lumMod val="75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947672"/>
            <a:ext cx="3429000" cy="2990088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5430244"/>
            <a:ext cx="8558698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6" y="5852160"/>
            <a:ext cx="8112126" cy="384175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56" y="649224"/>
            <a:ext cx="8112125" cy="4480560"/>
          </a:xfrm>
        </p:spPr>
        <p:txBody>
          <a:bodyPr/>
          <a:lstStyle>
            <a:lvl1pPr marL="236538" indent="-236538" algn="l" defTabSz="914400" rtl="0" eaLnBrk="1" latinLnBrk="0" hangingPunct="1">
              <a:lnSpc>
                <a:spcPts val="5200"/>
              </a:lnSpc>
              <a:spcBef>
                <a:spcPct val="20000"/>
              </a:spcBef>
              <a:buClr>
                <a:schemeClr val="tx1"/>
              </a:buClr>
              <a:buFont typeface="Arial" pitchFamily="34" charset="0"/>
              <a:buNone/>
              <a:defRPr kumimoji="0" lang="en-US" sz="54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“Format large quotes using this slide layout. Be sure to cite your source below.”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744" y="484632"/>
            <a:ext cx="8755128" cy="4372131"/>
          </a:xfrm>
        </p:spPr>
        <p:txBody>
          <a:bodyPr anchor="b" anchorCtr="0"/>
          <a:lstStyle>
            <a:lvl1pPr marL="228600" indent="-228600">
              <a:buFont typeface="Arial" pitchFamily="34" charset="0"/>
              <a:buChar char="“"/>
              <a:defRPr sz="60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Format large quotes using this slide layout. Be sure to cite your source below.”</a:t>
            </a:r>
            <a:endParaRPr 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0248" y="5358903"/>
            <a:ext cx="8574685" cy="61436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918741"/>
            <a:ext cx="4117446" cy="3020518"/>
          </a:xfrm>
        </p:spPr>
        <p:txBody>
          <a:bodyPr vert="horz" lIns="82296" tIns="45720" rIns="82296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kumimoji="0" lang="en-US" sz="54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19" y="777667"/>
            <a:ext cx="3895344" cy="5287676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buClr>
                <a:srgbClr val="435153"/>
              </a:buClr>
              <a:buFont typeface="Arial" pitchFamily="34" charset="0"/>
              <a:buNone/>
            </a:pPr>
            <a:r>
              <a:rPr lang="en-US" dirty="0" smtClean="0"/>
              <a:t>Tell your story here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486587" y="777667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2" y="4464066"/>
            <a:ext cx="3657600" cy="384721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Speaker Name</a:t>
            </a: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algn="l" defTabSz="914400" rtl="0" eaLnBrk="1" latinLnBrk="0" hangingPunct="1">
              <a:lnSpc>
                <a:spcPts val="6200"/>
              </a:lnSpc>
              <a:spcBef>
                <a:spcPct val="0"/>
              </a:spcBef>
              <a:buNone/>
              <a:defRPr lang="en-US" sz="5400" b="0" kern="1200" dirty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pic>
        <p:nvPicPr>
          <p:cNvPr id="44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2068" y="330200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862154"/>
            <a:ext cx="3657600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2" y="5231003"/>
            <a:ext cx="3657600" cy="297004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47723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279392"/>
            <a:ext cx="4684867" cy="384175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ct val="2000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493B93"/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3" y="3282696"/>
            <a:ext cx="4712557" cy="1022350"/>
          </a:xfrm>
        </p:spPr>
        <p:txBody>
          <a:bodyPr vert="horz" lIns="82296" tIns="45720" rIns="82296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75" y="1917700"/>
            <a:ext cx="2676525" cy="2889250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891875" y="795528"/>
            <a:ext cx="5349240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891874" y="4794352"/>
            <a:ext cx="5347552" cy="996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795528"/>
            <a:ext cx="5329238" cy="400507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873438"/>
            <a:ext cx="5074070" cy="8382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338328" y="310896"/>
            <a:ext cx="3273552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8" y="310896"/>
            <a:ext cx="3273552" cy="2459736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3429000"/>
            <a:ext cx="7009298" cy="1421928"/>
          </a:xfrm>
        </p:spPr>
        <p:txBody>
          <a:bodyPr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4992624" y="859536"/>
            <a:ext cx="3630168" cy="5029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859536"/>
            <a:ext cx="3630168" cy="5029200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728972"/>
            <a:ext cx="4349918" cy="1089529"/>
          </a:xfrm>
        </p:spPr>
        <p:txBody>
          <a:bodyPr anchor="t">
            <a:sp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3668713" y="311149"/>
            <a:ext cx="3268136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89" y="311149"/>
            <a:ext cx="3267861" cy="266065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3" y="311149"/>
            <a:ext cx="3258612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4" y="311149"/>
            <a:ext cx="3272751" cy="266065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011988" y="311149"/>
            <a:ext cx="1806574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1988" y="311149"/>
            <a:ext cx="1806573" cy="1308101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63" y="3028951"/>
            <a:ext cx="2501965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3028951"/>
            <a:ext cx="2516104" cy="3458934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3028951"/>
            <a:ext cx="4025374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3028951"/>
            <a:ext cx="4028516" cy="3458934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011988" y="1683657"/>
            <a:ext cx="1806574" cy="344215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88" y="1676400"/>
            <a:ext cx="1806573" cy="3449410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011988" y="5182960"/>
            <a:ext cx="1806574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1988" y="5182960"/>
            <a:ext cx="1806573" cy="1304925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8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310896"/>
            <a:ext cx="8476488" cy="607539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75" y="339924"/>
            <a:ext cx="8474869" cy="6054185"/>
          </a:xfrm>
          <a:ln>
            <a:solidFill>
              <a:srgbClr val="FFFFFF"/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sp>
        <p:nvSpPr>
          <p:cNvPr id="11" name="Rectangle 5"/>
          <p:cNvSpPr>
            <a:spLocks noChangeArrowheads="1"/>
          </p:cNvSpPr>
          <p:nvPr userDrawn="1"/>
        </p:nvSpPr>
        <p:spPr bwMode="ltGray">
          <a:xfrm>
            <a:off x="7983399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r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80808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91440" y="-91440"/>
            <a:ext cx="9326880" cy="704088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2642616" y="777240"/>
            <a:ext cx="5897880" cy="4425696"/>
          </a:xfrm>
          <a:solidFill>
            <a:srgbClr val="000000"/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  <p:pic>
        <p:nvPicPr>
          <p:cNvPr id="23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148" y="6042098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36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6"/>
            <a:ext cx="8110728" cy="384175"/>
          </a:xfr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</a:t>
            </a:r>
            <a:br>
              <a:rPr lang="en-US" dirty="0" smtClean="0"/>
            </a:br>
            <a:r>
              <a:rPr lang="en-US" dirty="0" smtClean="0"/>
              <a:t>Title Goes Here</a:t>
            </a:r>
            <a:endParaRPr lang="en-US" dirty="0"/>
          </a:p>
        </p:txBody>
      </p:sp>
      <p:pic>
        <p:nvPicPr>
          <p:cNvPr id="51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3053" y="325971"/>
            <a:ext cx="2920207" cy="485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2" y="4862154"/>
            <a:ext cx="8110728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rgbClr val="493B93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1" y="5231003"/>
            <a:ext cx="8110728" cy="297004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400">
                <a:solidFill>
                  <a:srgbClr val="493B93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ltGray">
          <a:xfrm>
            <a:off x="7983399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r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80808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4373702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4615130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420022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3" name="Freeform 22"/>
          <p:cNvSpPr>
            <a:spLocks noEditPoints="1"/>
          </p:cNvSpPr>
          <p:nvPr userDrawn="1"/>
        </p:nvSpPr>
        <p:spPr bwMode="black">
          <a:xfrm>
            <a:off x="4778491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4468634" y="5840202"/>
            <a:ext cx="107462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4117817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4227206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4334669" y="5525687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4444058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4551038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4660428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4769818" y="5525687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4877279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blue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1" y="3060488"/>
            <a:ext cx="243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+mj-lt"/>
              </a:rPr>
              <a:t>Thank you.</a:t>
            </a:r>
            <a:endParaRPr lang="en-US" sz="36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9746" y="3078070"/>
            <a:ext cx="3669899" cy="610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4373702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615130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420022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" name="Freeform 6"/>
          <p:cNvSpPr>
            <a:spLocks noEditPoints="1"/>
          </p:cNvSpPr>
          <p:nvPr userDrawn="1"/>
        </p:nvSpPr>
        <p:spPr bwMode="black">
          <a:xfrm>
            <a:off x="4778491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468634" y="5840202"/>
            <a:ext cx="107462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117817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227206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334669" y="5525687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444058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551038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660428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769818" y="5525687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4877279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1" y="3060488"/>
            <a:ext cx="243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+mj-lt"/>
              </a:rPr>
              <a:t>Thank you.</a:t>
            </a:r>
            <a:endParaRPr lang="en-US" sz="36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9746" y="3078070"/>
            <a:ext cx="3669899" cy="610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</a:t>
            </a:r>
            <a:br>
              <a:rPr lang="en-US" dirty="0" smtClean="0"/>
            </a:br>
            <a:r>
              <a:rPr lang="en-US" dirty="0" smtClean="0"/>
              <a:t>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93137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6" y="4712451"/>
            <a:ext cx="8477250" cy="1828800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© 2013 Cisco and/or its affiliates. All rights reserved.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6" y="4696378"/>
            <a:ext cx="8477250" cy="1844873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592251" cy="175257"/>
          </a:xfrm>
          <a:prstGeom prst="rect">
            <a:avLst/>
          </a:prstGeom>
        </p:spPr>
        <p:txBody>
          <a:bodyPr wrap="none" lIns="82124" tIns="41061" rIns="82124" bIns="41061" anchor="b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</p:spPr>
        <p:txBody>
          <a:bodyPr wrap="square" lIns="82124" tIns="41061" rIns="82124" bIns="41061" anchor="b" anchorCtr="0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© 2013 Cisco and/or its affiliates. All rights reserved.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6571527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Segu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© 2013 Cisco and/or its affiliates. All rights reserved.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724397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32215"/>
            <a:ext cx="8588861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1344168"/>
            <a:ext cx="8577072" cy="496519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4809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81" y="1339745"/>
            <a:ext cx="4122425" cy="496570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ts val="1480"/>
              </a:spcBef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spcBef>
                <a:spcPts val="600"/>
              </a:spcBef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pPr lvl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29702" y="1339745"/>
            <a:ext cx="4122425" cy="496570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ts val="1480"/>
              </a:spcBef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spcBef>
                <a:spcPts val="600"/>
              </a:spcBef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pPr lvl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02" y="1339745"/>
            <a:ext cx="8577072" cy="4965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80808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983399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808080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rgbClr val="808080"/>
                </a:solidFill>
                <a:latin typeface="+mj-lt"/>
              </a:rPr>
              <a:t>Public</a:t>
            </a:r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930" r:id="rId2"/>
    <p:sldLayoutId id="2147483929" r:id="rId3"/>
    <p:sldLayoutId id="2147483937" r:id="rId4"/>
    <p:sldLayoutId id="2147483900" r:id="rId5"/>
    <p:sldLayoutId id="2147483931" r:id="rId6"/>
    <p:sldLayoutId id="2147483932" r:id="rId7"/>
    <p:sldLayoutId id="2147483933" r:id="rId8"/>
    <p:sldLayoutId id="2147483902" r:id="rId9"/>
    <p:sldLayoutId id="2147483903" r:id="rId10"/>
    <p:sldLayoutId id="2147483935" r:id="rId11"/>
    <p:sldLayoutId id="2147483905" r:id="rId12"/>
    <p:sldLayoutId id="2147483906" r:id="rId13"/>
    <p:sldLayoutId id="2147483907" r:id="rId14"/>
    <p:sldLayoutId id="2147483908" r:id="rId15"/>
    <p:sldLayoutId id="2147483909" r:id="rId16"/>
    <p:sldLayoutId id="2147483910" r:id="rId17"/>
    <p:sldLayoutId id="2147483913" r:id="rId18"/>
    <p:sldLayoutId id="2147483911" r:id="rId19"/>
    <p:sldLayoutId id="2147483912" r:id="rId20"/>
    <p:sldLayoutId id="2147483914" r:id="rId21"/>
    <p:sldLayoutId id="2147483915" r:id="rId22"/>
    <p:sldLayoutId id="2147483916" r:id="rId23"/>
    <p:sldLayoutId id="2147483917" r:id="rId24"/>
    <p:sldLayoutId id="2147483918" r:id="rId25"/>
    <p:sldLayoutId id="2147483919" r:id="rId26"/>
    <p:sldLayoutId id="2147483921" r:id="rId27"/>
    <p:sldLayoutId id="2147483922" r:id="rId28"/>
    <p:sldLayoutId id="2147483936" r:id="rId29"/>
    <p:sldLayoutId id="2147483923" r:id="rId30"/>
    <p:sldLayoutId id="2147483924" r:id="rId31"/>
    <p:sldLayoutId id="2147483925" r:id="rId32"/>
    <p:sldLayoutId id="2147483926" r:id="rId33"/>
    <p:sldLayoutId id="2147483927" r:id="rId34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kumimoji="0" lang="en-US" sz="3600" b="0" i="0" u="none" strike="noStrike" kern="1200" cap="none" spc="0" normalizeH="0" baseline="0" dirty="0">
          <a:ln>
            <a:noFill/>
          </a:ln>
          <a:gradFill flip="none" rotWithShape="1">
            <a:gsLst>
              <a:gs pos="16000">
                <a:schemeClr val="tx2"/>
              </a:gs>
              <a:gs pos="100000">
                <a:srgbClr val="28A7DF"/>
              </a:gs>
            </a:gsLst>
            <a:lin ang="1800000" scaled="0"/>
            <a:tileRect/>
          </a:gradFill>
          <a:effectLst/>
          <a:uLnTx/>
          <a:uFillTx/>
          <a:latin typeface="+mj-lt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440"/>
        </a:spcBef>
        <a:buClr>
          <a:srgbClr val="493B93"/>
        </a:buClr>
        <a:buSzPct val="90000"/>
        <a:buFont typeface="Arial" pitchFamily="34" charset="0"/>
        <a:buChar char="•"/>
        <a:tabLst/>
        <a:defRPr lang="en-US" sz="2200" kern="1200" dirty="0" smtClean="0">
          <a:solidFill>
            <a:srgbClr val="435153"/>
          </a:solidFill>
          <a:latin typeface="+mj-lt"/>
          <a:ea typeface="+mn-ea"/>
          <a:cs typeface="+mn-cs"/>
        </a:defRPr>
      </a:lvl1pPr>
      <a:lvl2pPr marL="406400" indent="0" algn="l" defTabSz="914400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rgbClr val="435153"/>
          </a:solidFill>
          <a:latin typeface="+mj-lt"/>
          <a:ea typeface="+mn-ea"/>
          <a:cs typeface="+mn-cs"/>
        </a:defRPr>
      </a:lvl2pPr>
      <a:lvl3pPr marL="571500" indent="-1588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rgbClr val="435153"/>
          </a:solidFill>
          <a:latin typeface="+mj-lt"/>
          <a:ea typeface="+mn-ea"/>
          <a:cs typeface="+mn-cs"/>
        </a:defRPr>
      </a:lvl3pPr>
      <a:lvl4pPr marL="688975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rgbClr val="435153"/>
          </a:solidFill>
          <a:latin typeface="+mj-lt"/>
          <a:ea typeface="+mn-ea"/>
          <a:cs typeface="+mn-cs"/>
        </a:defRPr>
      </a:lvl4pPr>
      <a:lvl5pPr marL="801688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rgbClr val="435153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381" y="4462818"/>
            <a:ext cx="3803355" cy="384721"/>
          </a:xfrm>
        </p:spPr>
        <p:txBody>
          <a:bodyPr/>
          <a:lstStyle/>
          <a:p>
            <a:r>
              <a:rPr lang="en-US" dirty="0" smtClean="0"/>
              <a:t>Introduction to Networks v5.1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393" y="722449"/>
            <a:ext cx="8112125" cy="2907239"/>
          </a:xfrm>
        </p:spPr>
        <p:txBody>
          <a:bodyPr/>
          <a:lstStyle/>
          <a:p>
            <a:r>
              <a:rPr lang="en-US" sz="4000" dirty="0" smtClean="0"/>
              <a:t>Chapter 1:</a:t>
            </a:r>
            <a:br>
              <a:rPr lang="en-US" sz="4000" dirty="0" smtClean="0"/>
            </a:br>
            <a:r>
              <a:rPr lang="en-US" sz="4000" dirty="0" smtClean="0"/>
              <a:t>Explore the Network</a:t>
            </a:r>
            <a:endParaRPr lang="en-US" sz="4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Clients and Servers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258" y="1388590"/>
            <a:ext cx="6801485" cy="4493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696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Peer-to-Peer</a:t>
            </a:r>
            <a:endParaRPr lang="en-US" sz="32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" y="1238631"/>
            <a:ext cx="7886380" cy="5109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09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21393" y="2174124"/>
            <a:ext cx="8112125" cy="696192"/>
          </a:xfrm>
        </p:spPr>
        <p:txBody>
          <a:bodyPr/>
          <a:lstStyle/>
          <a:p>
            <a:r>
              <a:rPr lang="en-US" sz="4000" dirty="0" smtClean="0"/>
              <a:t>Section 1.2:</a:t>
            </a:r>
            <a:br>
              <a:rPr lang="en-US" sz="4000" dirty="0" smtClean="0"/>
            </a:br>
            <a:r>
              <a:rPr lang="en-US" sz="4000" dirty="0" smtClean="0"/>
              <a:t>LANs, WANs, and the Internet</a:t>
            </a:r>
            <a:endParaRPr lang="en-US" sz="40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19100" y="3119628"/>
            <a:ext cx="8100060" cy="20238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Upon completion of this section, you should be able to:</a:t>
            </a:r>
          </a:p>
          <a:p>
            <a:r>
              <a:rPr lang="en-US" sz="1800" dirty="0"/>
              <a:t>Explain the use of network devices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Compare the devices and topologies of a LAN to the devices and topologies of a WAN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Describe the basic structure of the Internet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Explain how LANs and WANs interconnect to the Internet.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50465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1.2.1:</a:t>
            </a:r>
            <a:br>
              <a:rPr lang="en-US" sz="2800" dirty="0" smtClean="0"/>
            </a:br>
            <a:r>
              <a:rPr lang="en-US" sz="2800" dirty="0" smtClean="0"/>
              <a:t>Network Components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4652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Overview of Network Components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65" y="1283663"/>
            <a:ext cx="7382870" cy="4997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273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Overview of Network </a:t>
            </a:r>
            <a:r>
              <a:rPr lang="en-US" sz="3200" dirty="0" smtClean="0"/>
              <a:t>Components (cont.)</a:t>
            </a:r>
            <a:endParaRPr lang="en-US" sz="32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37" y="1393513"/>
            <a:ext cx="8032926" cy="49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149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Overview of Network </a:t>
            </a:r>
            <a:r>
              <a:rPr lang="en-US" sz="3200" dirty="0" smtClean="0"/>
              <a:t>Components (cont.)</a:t>
            </a:r>
            <a:endParaRPr lang="en-US" sz="32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580" y="1348542"/>
            <a:ext cx="6157322" cy="4987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06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End Devices</a:t>
            </a:r>
            <a:endParaRPr lang="en-US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22" y="2085975"/>
            <a:ext cx="8189357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332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Intermediary Network Devices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58" y="1507793"/>
            <a:ext cx="8195547" cy="224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1" t="51643" r="45859" b="31902"/>
          <a:stretch/>
        </p:blipFill>
        <p:spPr>
          <a:xfrm>
            <a:off x="426358" y="3889248"/>
            <a:ext cx="8495092" cy="244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2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Network Media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340" y="1341575"/>
            <a:ext cx="5733362" cy="4847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572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Chapter Outline</a:t>
            </a:r>
            <a:endParaRPr lang="en-US" sz="44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1.0 Introduction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1.1 Globally Connected</a:t>
            </a:r>
          </a:p>
          <a:p>
            <a:pPr marL="403225" indent="-403225"/>
            <a:r>
              <a:rPr lang="en-US" dirty="0" smtClean="0">
                <a:solidFill>
                  <a:schemeClr val="tx2"/>
                </a:solidFill>
              </a:rPr>
              <a:t>1.2 LANs, WANs, and the Internet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1.3 The Network as a Platform</a:t>
            </a:r>
          </a:p>
          <a:p>
            <a:pPr marL="403225" indent="-403225"/>
            <a:r>
              <a:rPr lang="en-US" dirty="0" smtClean="0">
                <a:solidFill>
                  <a:schemeClr val="tx2"/>
                </a:solidFill>
              </a:rPr>
              <a:t>1.4 The Changing Network Environment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1.5 Summary</a:t>
            </a:r>
            <a:endParaRPr lang="en-US" dirty="0" smtClean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42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Network </a:t>
            </a:r>
            <a:r>
              <a:rPr lang="en-US" sz="3200" dirty="0" smtClean="0"/>
              <a:t>Media (cont.)</a:t>
            </a:r>
            <a:endParaRPr lang="en-US" sz="32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1354851"/>
            <a:ext cx="3857092" cy="4981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764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Network Representations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740" y="1258022"/>
            <a:ext cx="5932518" cy="501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008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Network </a:t>
            </a:r>
            <a:r>
              <a:rPr lang="en-US" sz="3200" dirty="0" smtClean="0"/>
              <a:t>Representations (Cont.)</a:t>
            </a:r>
            <a:endParaRPr lang="en-US" sz="32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499" y="1685258"/>
            <a:ext cx="6860179" cy="4565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6"/>
          <p:cNvSpPr txBox="1">
            <a:spLocks/>
          </p:cNvSpPr>
          <p:nvPr/>
        </p:nvSpPr>
        <p:spPr>
          <a:xfrm>
            <a:off x="1277121" y="1310534"/>
            <a:ext cx="4204608" cy="4800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Network Interface Card</a:t>
            </a:r>
          </a:p>
        </p:txBody>
      </p:sp>
    </p:spTree>
    <p:extLst>
      <p:ext uri="{BB962C8B-B14F-4D97-AF65-F5344CB8AC3E}">
        <p14:creationId xmlns:p14="http://schemas.microsoft.com/office/powerpoint/2010/main" val="130348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Topology Diagrams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511" y="1584960"/>
            <a:ext cx="6839644" cy="4654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6"/>
          <p:cNvSpPr txBox="1">
            <a:spLocks/>
          </p:cNvSpPr>
          <p:nvPr/>
        </p:nvSpPr>
        <p:spPr>
          <a:xfrm>
            <a:off x="1261881" y="1577234"/>
            <a:ext cx="4204608" cy="4800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Physical Topology</a:t>
            </a:r>
          </a:p>
        </p:txBody>
      </p:sp>
    </p:spTree>
    <p:extLst>
      <p:ext uri="{BB962C8B-B14F-4D97-AF65-F5344CB8AC3E}">
        <p14:creationId xmlns:p14="http://schemas.microsoft.com/office/powerpoint/2010/main" val="86373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Topology </a:t>
            </a:r>
            <a:r>
              <a:rPr lang="en-US" sz="3200" dirty="0" smtClean="0"/>
              <a:t>Diagrams (Cont.)</a:t>
            </a:r>
            <a:endParaRPr lang="en-US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1535461"/>
            <a:ext cx="8181975" cy="474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Placeholder 6"/>
          <p:cNvSpPr txBox="1">
            <a:spLocks/>
          </p:cNvSpPr>
          <p:nvPr/>
        </p:nvSpPr>
        <p:spPr>
          <a:xfrm>
            <a:off x="720861" y="1794678"/>
            <a:ext cx="4204608" cy="4800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Logical Topology</a:t>
            </a:r>
          </a:p>
        </p:txBody>
      </p:sp>
    </p:spTree>
    <p:extLst>
      <p:ext uri="{BB962C8B-B14F-4D97-AF65-F5344CB8AC3E}">
        <p14:creationId xmlns:p14="http://schemas.microsoft.com/office/powerpoint/2010/main" val="175874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1.2.2:</a:t>
            </a:r>
            <a:br>
              <a:rPr lang="en-US" sz="2800" dirty="0" smtClean="0"/>
            </a:br>
            <a:r>
              <a:rPr lang="en-US" sz="2800" dirty="0" smtClean="0"/>
              <a:t>LANs and WANs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5547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Types of Networks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80" y="1424081"/>
            <a:ext cx="5882930" cy="4915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689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Networks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two most common types of network infrastructures are:</a:t>
            </a:r>
          </a:p>
          <a:p>
            <a:r>
              <a:rPr lang="en-US" dirty="0"/>
              <a:t>Local Area Network (LAN)</a:t>
            </a:r>
          </a:p>
          <a:p>
            <a:r>
              <a:rPr lang="en-US" dirty="0"/>
              <a:t>Wide Area Network (WAN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Other types of networks include:</a:t>
            </a:r>
          </a:p>
          <a:p>
            <a:r>
              <a:rPr lang="en-US" dirty="0"/>
              <a:t>Metropolitan Area Network (MAN) </a:t>
            </a:r>
          </a:p>
          <a:p>
            <a:r>
              <a:rPr lang="en-US" dirty="0"/>
              <a:t>Wireless LAN (WLAN) </a:t>
            </a:r>
          </a:p>
          <a:p>
            <a:r>
              <a:rPr lang="en-US" dirty="0"/>
              <a:t>Storage Area Network (SAN)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2663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Local Area Networks</a:t>
            </a:r>
            <a:endParaRPr lang="en-US" sz="32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280" y="1343522"/>
            <a:ext cx="6370320" cy="4876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985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Wide Area Networks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39" y="2505075"/>
            <a:ext cx="8359923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469400" y="1573477"/>
            <a:ext cx="8202160" cy="7849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LANs separated by geographic distance are connected by a network known as a WAN.</a:t>
            </a:r>
          </a:p>
        </p:txBody>
      </p:sp>
    </p:spTree>
    <p:extLst>
      <p:ext uri="{BB962C8B-B14F-4D97-AF65-F5344CB8AC3E}">
        <p14:creationId xmlns:p14="http://schemas.microsoft.com/office/powerpoint/2010/main" val="146735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21393" y="2174124"/>
            <a:ext cx="8112125" cy="696192"/>
          </a:xfrm>
        </p:spPr>
        <p:txBody>
          <a:bodyPr/>
          <a:lstStyle/>
          <a:p>
            <a:r>
              <a:rPr lang="en-US" sz="4000" dirty="0" smtClean="0"/>
              <a:t>Section 1.1:</a:t>
            </a:r>
            <a:br>
              <a:rPr lang="en-US" sz="4000" dirty="0" smtClean="0"/>
            </a:br>
            <a:r>
              <a:rPr lang="en-US" sz="4000" dirty="0" smtClean="0"/>
              <a:t>Globally Connected</a:t>
            </a:r>
            <a:endParaRPr lang="en-US" sz="40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19100" y="3119628"/>
            <a:ext cx="8577072" cy="20238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Upon completion of this section, you should be able to:</a:t>
            </a:r>
          </a:p>
          <a:p>
            <a:r>
              <a:rPr lang="en-US" sz="1800" dirty="0" smtClean="0"/>
              <a:t>Explain </a:t>
            </a:r>
            <a:r>
              <a:rPr lang="en-US" sz="1800" dirty="0"/>
              <a:t>how networks affect the way we interact, learn, </a:t>
            </a:r>
            <a:r>
              <a:rPr lang="en-US" sz="1800" dirty="0" smtClean="0"/>
              <a:t>work, </a:t>
            </a:r>
            <a:r>
              <a:rPr lang="en-US" sz="1800" dirty="0"/>
              <a:t>and play.</a:t>
            </a:r>
            <a:endParaRPr lang="en-US" sz="1800" dirty="0" smtClean="0"/>
          </a:p>
          <a:p>
            <a:r>
              <a:rPr lang="en-US" sz="1800" dirty="0" smtClean="0"/>
              <a:t>Explain </a:t>
            </a:r>
            <a:r>
              <a:rPr lang="en-US" sz="1800" dirty="0"/>
              <a:t>how host devices can be used as clients, servers, or both.</a:t>
            </a:r>
          </a:p>
        </p:txBody>
      </p:sp>
    </p:spTree>
    <p:extLst>
      <p:ext uri="{BB962C8B-B14F-4D97-AF65-F5344CB8AC3E}">
        <p14:creationId xmlns:p14="http://schemas.microsoft.com/office/powerpoint/2010/main" val="307607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1.2.3:</a:t>
            </a:r>
            <a:br>
              <a:rPr lang="en-US" sz="2800" dirty="0" smtClean="0"/>
            </a:br>
            <a:r>
              <a:rPr lang="en-US" sz="2800" dirty="0" smtClean="0"/>
              <a:t>The Internet, Intranets, and Extranets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1056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The Internet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17177"/>
            <a:ext cx="6910388" cy="4686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256041" y="1394354"/>
            <a:ext cx="2967219" cy="4800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LANs use WAN services to interconnect.</a:t>
            </a:r>
          </a:p>
        </p:txBody>
      </p:sp>
    </p:spTree>
    <p:extLst>
      <p:ext uri="{BB962C8B-B14F-4D97-AF65-F5344CB8AC3E}">
        <p14:creationId xmlns:p14="http://schemas.microsoft.com/office/powerpoint/2010/main" val="379345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 smtClean="0"/>
              <a:t>Intranets and Extranets</a:t>
            </a:r>
            <a:endParaRPr 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160" y="1507926"/>
            <a:ext cx="4706303" cy="4696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919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1.2.4:</a:t>
            </a:r>
            <a:br>
              <a:rPr lang="en-US" sz="2800" dirty="0" smtClean="0"/>
            </a:br>
            <a:r>
              <a:rPr lang="en-US" sz="2800" dirty="0" smtClean="0"/>
              <a:t>Internet Connections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4829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Internet Access Technologies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42885"/>
            <a:ext cx="7243152" cy="4886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1139961" y="1470575"/>
            <a:ext cx="3645399" cy="44577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/>
              <a:t>Internet Service Provider (ISP)</a:t>
            </a:r>
          </a:p>
          <a:p>
            <a:r>
              <a:rPr lang="en-US" sz="1400" dirty="0" smtClean="0"/>
              <a:t>Broadband cable</a:t>
            </a:r>
          </a:p>
          <a:p>
            <a:r>
              <a:rPr lang="en-US" sz="1400" dirty="0" smtClean="0"/>
              <a:t>Broadband Digital Subscriber Line (DSL)</a:t>
            </a:r>
          </a:p>
          <a:p>
            <a:r>
              <a:rPr lang="en-US" sz="1400" dirty="0" smtClean="0"/>
              <a:t>Wireless WANs</a:t>
            </a:r>
          </a:p>
          <a:p>
            <a:r>
              <a:rPr lang="en-US" sz="1400" dirty="0" smtClean="0"/>
              <a:t>Mobile Services</a:t>
            </a:r>
          </a:p>
          <a:p>
            <a:r>
              <a:rPr lang="en-US" sz="1400" dirty="0" smtClean="0"/>
              <a:t>Business DSL</a:t>
            </a:r>
          </a:p>
          <a:p>
            <a:r>
              <a:rPr lang="en-US" sz="1400" dirty="0" smtClean="0"/>
              <a:t>Leased Lines</a:t>
            </a:r>
          </a:p>
          <a:p>
            <a:r>
              <a:rPr lang="en-US" sz="1400" dirty="0" smtClean="0"/>
              <a:t>Metro Ethernet</a:t>
            </a:r>
          </a:p>
          <a:p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89908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Home and Small Office Internet Connections</a:t>
            </a:r>
            <a:endParaRPr 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520" y="1351190"/>
            <a:ext cx="6386037" cy="4874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76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Business Internet Connections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14" y="1733549"/>
            <a:ext cx="8223972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121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21393" y="2072640"/>
            <a:ext cx="8112125" cy="688368"/>
          </a:xfrm>
        </p:spPr>
        <p:txBody>
          <a:bodyPr/>
          <a:lstStyle/>
          <a:p>
            <a:r>
              <a:rPr lang="en-US" sz="4000" dirty="0" smtClean="0"/>
              <a:t>Section 1.3:</a:t>
            </a:r>
            <a:br>
              <a:rPr lang="en-US" sz="4000" dirty="0" smtClean="0"/>
            </a:br>
            <a:r>
              <a:rPr lang="en-US" sz="4000" dirty="0" smtClean="0"/>
              <a:t>The Network as a Platform</a:t>
            </a:r>
            <a:endParaRPr lang="en-US" sz="40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19100" y="3012948"/>
            <a:ext cx="8577072" cy="2656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Upon completion of this section, you should be able to: </a:t>
            </a:r>
          </a:p>
          <a:p>
            <a:r>
              <a:rPr lang="en-US" sz="1800" dirty="0"/>
              <a:t>Explain the concept of a converged </a:t>
            </a:r>
            <a:r>
              <a:rPr lang="en-US" sz="1800" dirty="0" smtClean="0"/>
              <a:t>network.</a:t>
            </a:r>
          </a:p>
          <a:p>
            <a:r>
              <a:rPr lang="en-US" sz="1800" dirty="0"/>
              <a:t>Describe the four basic requirements of a reliable network</a:t>
            </a:r>
            <a:r>
              <a:rPr lang="en-US" sz="1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023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1.3.1:</a:t>
            </a:r>
            <a:br>
              <a:rPr lang="en-US" sz="2800" dirty="0" smtClean="0"/>
            </a:br>
            <a:r>
              <a:rPr lang="en-US" sz="2800" dirty="0" smtClean="0"/>
              <a:t>Converged Networks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0661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Traditional Separate Networks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594" y="1352548"/>
            <a:ext cx="6500813" cy="4795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910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1.1.1:</a:t>
            </a:r>
            <a:br>
              <a:rPr lang="en-US" sz="2800" dirty="0" smtClean="0"/>
            </a:br>
            <a:r>
              <a:rPr lang="en-US" sz="2800" dirty="0" smtClean="0"/>
              <a:t>Networking Today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6029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The Converging Networks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8" y="1252538"/>
            <a:ext cx="5915025" cy="5081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474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1.3.2:</a:t>
            </a:r>
            <a:br>
              <a:rPr lang="en-US" sz="2800" dirty="0" smtClean="0"/>
            </a:br>
            <a:r>
              <a:rPr lang="en-US" sz="2800" dirty="0" smtClean="0"/>
              <a:t>Reliable Networks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764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Network Architecture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232" y="1680276"/>
            <a:ext cx="6028923" cy="434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37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Fault Tolerance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44756"/>
            <a:ext cx="7620000" cy="4151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728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8" y="1204724"/>
            <a:ext cx="6981825" cy="5065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Scalability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8830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Quality of Service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80" y="1297431"/>
            <a:ext cx="6643370" cy="4951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086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Security</a:t>
            </a:r>
            <a:endParaRPr lang="en-US" sz="28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932" y="1393508"/>
            <a:ext cx="6434137" cy="4875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798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99" y="1242293"/>
            <a:ext cx="5486402" cy="5025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Security (cont.)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4322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21393" y="845820"/>
            <a:ext cx="8774779" cy="1915188"/>
          </a:xfrm>
        </p:spPr>
        <p:txBody>
          <a:bodyPr/>
          <a:lstStyle/>
          <a:p>
            <a:r>
              <a:rPr lang="en-US" sz="4000" dirty="0" smtClean="0"/>
              <a:t>Section 1.4:</a:t>
            </a:r>
            <a:br>
              <a:rPr lang="en-US" sz="4000" dirty="0" smtClean="0"/>
            </a:br>
            <a:r>
              <a:rPr lang="en-US" sz="4000" dirty="0" smtClean="0"/>
              <a:t>The Changing Network Environment</a:t>
            </a:r>
            <a:endParaRPr lang="en-US" sz="40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19100" y="3012948"/>
            <a:ext cx="8577072" cy="2656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Upon completion of this section, you should be able to: </a:t>
            </a:r>
          </a:p>
          <a:p>
            <a:r>
              <a:rPr lang="en-US" sz="1800" dirty="0"/>
              <a:t>Explain how trends such as BYOD, online collaboration, video, and cloud computing are changing the way we interact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Explain how networking technologies are changing the home environment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Identify </a:t>
            </a:r>
            <a:r>
              <a:rPr lang="en-US" sz="1800" dirty="0" smtClean="0"/>
              <a:t>basic </a:t>
            </a:r>
            <a:r>
              <a:rPr lang="en-US" sz="1800" dirty="0"/>
              <a:t>security threats and solutions for both small and large networks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Describe the importance of understanding the underlying switching and routing infrastructure of a network.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90528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1.4.1:</a:t>
            </a:r>
            <a:br>
              <a:rPr lang="en-US" sz="2800" dirty="0" smtClean="0"/>
            </a:br>
            <a:r>
              <a:rPr lang="en-US" sz="2800" dirty="0" smtClean="0"/>
              <a:t>Network Trends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0661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Networks in Our Daily Lives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78" y="1306804"/>
            <a:ext cx="8018645" cy="4861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565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New Trends</a:t>
            </a:r>
            <a:endParaRPr lang="en-US" sz="2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Top trends include:</a:t>
            </a:r>
          </a:p>
          <a:p>
            <a:r>
              <a:rPr lang="en-US" dirty="0"/>
              <a:t>Bring Your Own Device (BYOD)</a:t>
            </a:r>
          </a:p>
          <a:p>
            <a:r>
              <a:rPr lang="en-US" dirty="0"/>
              <a:t>Online collaboration</a:t>
            </a:r>
          </a:p>
          <a:p>
            <a:r>
              <a:rPr lang="en-US" dirty="0"/>
              <a:t>Video communications</a:t>
            </a:r>
          </a:p>
          <a:p>
            <a:r>
              <a:rPr lang="en-US" dirty="0"/>
              <a:t>Cloud computing</a:t>
            </a:r>
          </a:p>
          <a:p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995" y="2295526"/>
            <a:ext cx="5136330" cy="370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08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Bring Your Own Device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081" y="1317275"/>
            <a:ext cx="6827838" cy="489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158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Online Collaboration</a:t>
            </a:r>
            <a:endParaRPr lang="en-US" sz="28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2" y="1598295"/>
            <a:ext cx="7894637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317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Video Communication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18" y="1451609"/>
            <a:ext cx="7227165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526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Cloud Computing</a:t>
            </a:r>
            <a:endParaRPr lang="en-US" sz="28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020" y="1394085"/>
            <a:ext cx="5414487" cy="4810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792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1.4.2:</a:t>
            </a:r>
            <a:br>
              <a:rPr lang="en-US" sz="2800" dirty="0" smtClean="0"/>
            </a:br>
            <a:r>
              <a:rPr lang="en-US" sz="2800" dirty="0" smtClean="0"/>
              <a:t>Networking Technologies for the Home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0965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Technology Trends in the Home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080" y="1464253"/>
            <a:ext cx="5936933" cy="4760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832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Powerline</a:t>
            </a:r>
            <a:r>
              <a:rPr lang="en-US" sz="2800" dirty="0"/>
              <a:t> Networking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22" y="1485900"/>
            <a:ext cx="7828156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04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Wireless Broadband</a:t>
            </a:r>
            <a:endParaRPr lang="en-US" sz="28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39" y="1375062"/>
            <a:ext cx="6042131" cy="477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54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1.4.3:</a:t>
            </a:r>
            <a:br>
              <a:rPr lang="en-US" sz="2800" dirty="0" smtClean="0"/>
            </a:br>
            <a:r>
              <a:rPr lang="en-US" sz="2800" dirty="0" smtClean="0"/>
              <a:t>Network Security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2268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Technology Then and Now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84" y="1395059"/>
            <a:ext cx="8218032" cy="4623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954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Security Threats</a:t>
            </a:r>
            <a:endParaRPr lang="en-US" sz="28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90" y="1477328"/>
            <a:ext cx="7522821" cy="446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993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Threats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most common external threats to networks include:</a:t>
            </a:r>
          </a:p>
          <a:p>
            <a:r>
              <a:rPr lang="en-US" dirty="0"/>
              <a:t>Viruses, worms, and Trojan horses </a:t>
            </a:r>
          </a:p>
          <a:p>
            <a:r>
              <a:rPr lang="en-US" dirty="0"/>
              <a:t>Spyware and adware</a:t>
            </a:r>
          </a:p>
          <a:p>
            <a:r>
              <a:rPr lang="en-US" dirty="0"/>
              <a:t>Zero-day attacks, also called zero-hour attacks</a:t>
            </a:r>
          </a:p>
          <a:p>
            <a:r>
              <a:rPr lang="en-US" dirty="0"/>
              <a:t>Hacker attacks </a:t>
            </a:r>
          </a:p>
          <a:p>
            <a:r>
              <a:rPr lang="en-US" dirty="0"/>
              <a:t>Denial of service attacks</a:t>
            </a:r>
          </a:p>
          <a:p>
            <a:r>
              <a:rPr lang="en-US" dirty="0"/>
              <a:t>Data interception and theft</a:t>
            </a:r>
          </a:p>
          <a:p>
            <a:r>
              <a:rPr lang="en-US" dirty="0"/>
              <a:t>Identity theft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67552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Security Solutions</a:t>
            </a:r>
            <a:endParaRPr lang="en-US" sz="28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246" y="1653540"/>
            <a:ext cx="4434380" cy="3539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28600" y="1344168"/>
            <a:ext cx="4389120" cy="49651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Minimum solutions:</a:t>
            </a:r>
          </a:p>
          <a:p>
            <a:r>
              <a:rPr lang="en-US" dirty="0"/>
              <a:t>Antivirus and antispyware </a:t>
            </a:r>
          </a:p>
          <a:p>
            <a:r>
              <a:rPr lang="en-US" dirty="0"/>
              <a:t>Firewall filtering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Additional </a:t>
            </a:r>
            <a:r>
              <a:rPr lang="en-US" dirty="0"/>
              <a:t>solutions:</a:t>
            </a:r>
          </a:p>
          <a:p>
            <a:r>
              <a:rPr lang="en-US" dirty="0"/>
              <a:t>Dedicated firewall systems</a:t>
            </a:r>
          </a:p>
          <a:p>
            <a:r>
              <a:rPr lang="en-US" dirty="0"/>
              <a:t>Access control lists (ACL) </a:t>
            </a:r>
          </a:p>
          <a:p>
            <a:r>
              <a:rPr lang="en-US" dirty="0"/>
              <a:t>Intrusion prevention systems (IPS) </a:t>
            </a:r>
          </a:p>
          <a:p>
            <a:r>
              <a:rPr lang="en-US" dirty="0"/>
              <a:t>Virtual Private Networks (VPNs)</a:t>
            </a:r>
          </a:p>
        </p:txBody>
      </p:sp>
    </p:spTree>
    <p:extLst>
      <p:ext uri="{BB962C8B-B14F-4D97-AF65-F5344CB8AC3E}">
        <p14:creationId xmlns:p14="http://schemas.microsoft.com/office/powerpoint/2010/main" val="387776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1.4.4:</a:t>
            </a:r>
            <a:br>
              <a:rPr lang="en-US" sz="2800" dirty="0" smtClean="0"/>
            </a:br>
            <a:r>
              <a:rPr lang="en-US" sz="2800" dirty="0" smtClean="0"/>
              <a:t>Network Architecture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4752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Cisco Network Architecture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33" y="1343024"/>
            <a:ext cx="6966334" cy="469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922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CCNA</a:t>
            </a:r>
            <a:endParaRPr lang="en-US" sz="2800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906" y="1200149"/>
            <a:ext cx="6072188" cy="4806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088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21393" y="2072640"/>
            <a:ext cx="8112125" cy="688368"/>
          </a:xfrm>
        </p:spPr>
        <p:txBody>
          <a:bodyPr/>
          <a:lstStyle/>
          <a:p>
            <a:r>
              <a:rPr lang="en-US" sz="4000" dirty="0" smtClean="0"/>
              <a:t>Section 1.5:</a:t>
            </a:r>
            <a:br>
              <a:rPr lang="en-US" sz="4000" dirty="0" smtClean="0"/>
            </a:br>
            <a:r>
              <a:rPr lang="en-US" sz="4000" dirty="0" smtClean="0"/>
              <a:t>Summary</a:t>
            </a:r>
            <a:endParaRPr lang="en-US" sz="40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19100" y="3012948"/>
            <a:ext cx="8577072" cy="2656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Chapter Objectives: </a:t>
            </a:r>
          </a:p>
          <a:p>
            <a:r>
              <a:rPr lang="en-US" sz="1800" dirty="0"/>
              <a:t>Explain how multiple networks are used in everyday life</a:t>
            </a:r>
            <a:r>
              <a:rPr lang="en-US" sz="1800" dirty="0" smtClean="0"/>
              <a:t>.</a:t>
            </a:r>
          </a:p>
          <a:p>
            <a:r>
              <a:rPr lang="en-US" sz="1800" dirty="0" smtClean="0"/>
              <a:t>Describe the </a:t>
            </a:r>
            <a:r>
              <a:rPr lang="en-US" sz="1800" dirty="0"/>
              <a:t>topologies and devices used in a small to medium-sized business network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Explain the basic characteristics of a network that supports communication in a small to medium-sized business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Explain trends in networking that will affect the use of networks in small to medium-sized businesses.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81986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No Boundaries</a:t>
            </a:r>
            <a:endParaRPr lang="en-US" sz="32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Networks support the way we:</a:t>
            </a:r>
          </a:p>
          <a:p>
            <a:r>
              <a:rPr lang="en-US" dirty="0"/>
              <a:t>Learn</a:t>
            </a:r>
          </a:p>
          <a:p>
            <a:r>
              <a:rPr lang="en-US" dirty="0"/>
              <a:t>Communicate</a:t>
            </a:r>
          </a:p>
          <a:p>
            <a:r>
              <a:rPr lang="en-US" dirty="0"/>
              <a:t>Work</a:t>
            </a:r>
          </a:p>
          <a:p>
            <a:r>
              <a:rPr lang="en-US" dirty="0" smtClean="0"/>
              <a:t>Play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080" y="943867"/>
            <a:ext cx="3504424" cy="251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080" y="3722859"/>
            <a:ext cx="3504424" cy="234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16" y="3722859"/>
            <a:ext cx="3483824" cy="2319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392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1.1.2:</a:t>
            </a:r>
            <a:br>
              <a:rPr lang="en-US" sz="2800" dirty="0" smtClean="0"/>
            </a:br>
            <a:r>
              <a:rPr lang="en-US" sz="2800" dirty="0" smtClean="0"/>
              <a:t>Providing Resources in a Network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6192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Networks of Many Sizes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455" y="1428740"/>
            <a:ext cx="5943600" cy="475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176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tAcad_White_PPT_Template 05Oct12">
  <a:themeElements>
    <a:clrScheme name="Cisco NetAcad">
      <a:dk1>
        <a:srgbClr val="2AA7DF"/>
      </a:dk1>
      <a:lt1>
        <a:srgbClr val="FFFFFF"/>
      </a:lt1>
      <a:dk2>
        <a:srgbClr val="6B308E"/>
      </a:dk2>
      <a:lt2>
        <a:srgbClr val="000000"/>
      </a:lt2>
      <a:accent1>
        <a:srgbClr val="00938E"/>
      </a:accent1>
      <a:accent2>
        <a:srgbClr val="3EB549"/>
      </a:accent2>
      <a:accent3>
        <a:srgbClr val="D81673"/>
      </a:accent3>
      <a:accent4>
        <a:srgbClr val="234493"/>
      </a:accent4>
      <a:accent5>
        <a:srgbClr val="ED2D28"/>
      </a:accent5>
      <a:accent6>
        <a:srgbClr val="F68B21"/>
      </a:accent6>
      <a:hlink>
        <a:srgbClr val="2AA7DF"/>
      </a:hlink>
      <a:folHlink>
        <a:srgbClr val="ACB2C2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NetAcad_White_PPT_Template 05Oct12</Template>
  <TotalTime>10724</TotalTime>
  <Words>1040</Words>
  <Application>Microsoft Office PowerPoint</Application>
  <PresentationFormat>On-screen Show (4:3)</PresentationFormat>
  <Paragraphs>254</Paragraphs>
  <Slides>67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1" baseType="lpstr">
      <vt:lpstr>Arial</vt:lpstr>
      <vt:lpstr>Calibri</vt:lpstr>
      <vt:lpstr>Ciscolight</vt:lpstr>
      <vt:lpstr>NetAcad_White_PPT_Template 05Oct12</vt:lpstr>
      <vt:lpstr>Chapter 1: Explore the Network</vt:lpstr>
      <vt:lpstr>Chapter Outline</vt:lpstr>
      <vt:lpstr>Section 1.1: Globally Connected</vt:lpstr>
      <vt:lpstr>Topic 1.1.1: Networking Today</vt:lpstr>
      <vt:lpstr>Networks in Our Daily Lives</vt:lpstr>
      <vt:lpstr>Technology Then and Now</vt:lpstr>
      <vt:lpstr>No Boundaries</vt:lpstr>
      <vt:lpstr>Topic 1.1.2: Providing Resources in a Network</vt:lpstr>
      <vt:lpstr>Networks of Many Sizes</vt:lpstr>
      <vt:lpstr>Clients and Servers</vt:lpstr>
      <vt:lpstr>Peer-to-Peer</vt:lpstr>
      <vt:lpstr>Section 1.2: LANs, WANs, and the Internet</vt:lpstr>
      <vt:lpstr>Topic 1.2.1: Network Components</vt:lpstr>
      <vt:lpstr>Overview of Network Components</vt:lpstr>
      <vt:lpstr>Overview of Network Components (cont.)</vt:lpstr>
      <vt:lpstr>Overview of Network Components (cont.)</vt:lpstr>
      <vt:lpstr>End Devices</vt:lpstr>
      <vt:lpstr>Intermediary Network Devices</vt:lpstr>
      <vt:lpstr>Network Media</vt:lpstr>
      <vt:lpstr>Network Media (cont.)</vt:lpstr>
      <vt:lpstr>Network Representations</vt:lpstr>
      <vt:lpstr>Network Representations (Cont.)</vt:lpstr>
      <vt:lpstr>Topology Diagrams</vt:lpstr>
      <vt:lpstr>Topology Diagrams (Cont.)</vt:lpstr>
      <vt:lpstr>Topic 1.2.2: LANs and WANs</vt:lpstr>
      <vt:lpstr>Types of Networks</vt:lpstr>
      <vt:lpstr>Types of Networks</vt:lpstr>
      <vt:lpstr>Local Area Networks</vt:lpstr>
      <vt:lpstr>Wide Area Networks</vt:lpstr>
      <vt:lpstr>Topic 1.2.3: The Internet, Intranets, and Extranets</vt:lpstr>
      <vt:lpstr>The Internet</vt:lpstr>
      <vt:lpstr>Intranets and Extranets</vt:lpstr>
      <vt:lpstr>Topic 1.2.4: Internet Connections</vt:lpstr>
      <vt:lpstr>Internet Access Technologies</vt:lpstr>
      <vt:lpstr>Home and Small Office Internet Connections</vt:lpstr>
      <vt:lpstr>Business Internet Connections</vt:lpstr>
      <vt:lpstr>Section 1.3: The Network as a Platform</vt:lpstr>
      <vt:lpstr>Topic 1.3.1: Converged Networks</vt:lpstr>
      <vt:lpstr>Traditional Separate Networks</vt:lpstr>
      <vt:lpstr>The Converging Networks</vt:lpstr>
      <vt:lpstr>Topic 1.3.2: Reliable Networks</vt:lpstr>
      <vt:lpstr>Network Architecture</vt:lpstr>
      <vt:lpstr>Fault Tolerance</vt:lpstr>
      <vt:lpstr>Scalability</vt:lpstr>
      <vt:lpstr>Quality of Service</vt:lpstr>
      <vt:lpstr>Security</vt:lpstr>
      <vt:lpstr>Security (cont.)</vt:lpstr>
      <vt:lpstr>Section 1.4: The Changing Network Environment</vt:lpstr>
      <vt:lpstr>Topic 1.4.1: Network Trends</vt:lpstr>
      <vt:lpstr>New Trends</vt:lpstr>
      <vt:lpstr>Bring Your Own Device</vt:lpstr>
      <vt:lpstr>Online Collaboration</vt:lpstr>
      <vt:lpstr>Video Communication</vt:lpstr>
      <vt:lpstr>Cloud Computing</vt:lpstr>
      <vt:lpstr>Topic 1.4.2: Networking Technologies for the Home</vt:lpstr>
      <vt:lpstr>Technology Trends in the Home</vt:lpstr>
      <vt:lpstr>Powerline Networking</vt:lpstr>
      <vt:lpstr>Wireless Broadband</vt:lpstr>
      <vt:lpstr>Topic 1.4.3: Network Security</vt:lpstr>
      <vt:lpstr>Security Threats</vt:lpstr>
      <vt:lpstr>Security Threats</vt:lpstr>
      <vt:lpstr>Security Solutions</vt:lpstr>
      <vt:lpstr>Topic 1.4.4: Network Architecture</vt:lpstr>
      <vt:lpstr>Cisco Network Architecture</vt:lpstr>
      <vt:lpstr>CCNA</vt:lpstr>
      <vt:lpstr>Section 1.5: Summary</vt:lpstr>
      <vt:lpstr>PowerPoint Presentation</vt:lpstr>
    </vt:vector>
  </TitlesOfParts>
  <Company>Cisco Systems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Real, Relevant,  Surprising and Fresh: Cisco Brand</dc:title>
  <dc:creator>Melissa Gabriel</dc:creator>
  <cp:lastModifiedBy>dholzing</cp:lastModifiedBy>
  <cp:revision>239</cp:revision>
  <dcterms:created xsi:type="dcterms:W3CDTF">2012-10-09T16:58:47Z</dcterms:created>
  <dcterms:modified xsi:type="dcterms:W3CDTF">2015-09-29T19:50:37Z</dcterms:modified>
</cp:coreProperties>
</file>